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64" r:id="rId16"/>
    <p:sldId id="270" r:id="rId17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21" d="100"/>
          <a:sy n="121" d="100"/>
        </p:scale>
        <p:origin x="-108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AC8F7-E275-410C-903E-6FD745EE7F52}" type="datetimeFigureOut">
              <a:rPr lang="ru-RU"/>
              <a:pPr>
                <a:defRPr/>
              </a:pPr>
              <a:t>24.09.2024</a:t>
            </a:fld>
            <a:endParaRPr lang="ru-RU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D83DB-DD52-47BF-9396-2446C3D6A7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/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58DE6-EBB5-4991-8F1A-BA5F21E3A918}" type="datetimeFigureOut">
              <a:rPr lang="ru-RU"/>
              <a:pPr>
                <a:defRPr/>
              </a:pPr>
              <a:t>24.09.2024</a:t>
            </a:fld>
            <a:endParaRPr lang="ru-RU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AE25E-3D88-40D3-9197-BB6CDBD487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/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3445F-83DB-41A6-B96C-B1FA5AA8706B}" type="datetimeFigureOut">
              <a:rPr lang="ru-RU"/>
              <a:pPr>
                <a:defRPr/>
              </a:pPr>
              <a:t>24.09.2024</a:t>
            </a:fld>
            <a:endParaRPr lang="ru-RU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A6041-59D5-47E4-AD47-43D702B385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/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37C20-5A56-449E-AB0C-60EB3FB88964}" type="datetimeFigureOut">
              <a:rPr lang="ru-RU"/>
              <a:pPr>
                <a:defRPr/>
              </a:pPr>
              <a:t>24.09.2024</a:t>
            </a:fld>
            <a:endParaRPr lang="ru-RU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1918B-D8F4-46AD-9B56-220306A583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E501A-9D86-41B9-8911-D4394EF6FBD9}" type="datetimeFigureOut">
              <a:rPr lang="ru-RU"/>
              <a:pPr>
                <a:defRPr/>
              </a:pPr>
              <a:t>24.09.2024</a:t>
            </a:fld>
            <a:endParaRPr lang="ru-RU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9336F-E552-4022-AA7A-56D48CD8F3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B71CE-DCDE-46CA-B245-E3671BF6AEF0}" type="datetimeFigureOut">
              <a:rPr lang="ru-RU"/>
              <a:pPr>
                <a:defRPr/>
              </a:pPr>
              <a:t>24.09.2024</a:t>
            </a:fld>
            <a:endParaRPr lang="ru-RU"/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62F79-F793-4063-A600-0EC829383B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8BCB0-81A8-47D3-8A85-1E266BC146D5}" type="datetimeFigureOut">
              <a:rPr lang="ru-RU"/>
              <a:pPr>
                <a:defRPr/>
              </a:pPr>
              <a:t>24.09.2024</a:t>
            </a:fld>
            <a:endParaRPr lang="ru-RU"/>
          </a:p>
        </p:txBody>
      </p:sp>
      <p:sp>
        <p:nvSpPr>
          <p:cNvPr id="8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ECED1-11C5-4F0D-8F2A-48A6DD9692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5F343-14FD-4B29-AE8B-1A305D231BB4}" type="datetimeFigureOut">
              <a:rPr lang="ru-RU"/>
              <a:pPr>
                <a:defRPr/>
              </a:pPr>
              <a:t>24.09.2024</a:t>
            </a:fld>
            <a:endParaRPr lang="ru-RU"/>
          </a:p>
        </p:txBody>
      </p:sp>
      <p:sp>
        <p:nvSpPr>
          <p:cNvPr id="4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FACEE-7B90-4C48-BA30-D25BB955C0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04CED-FFF1-4530-94B3-8CA806450455}" type="datetimeFigureOut">
              <a:rPr lang="ru-RU"/>
              <a:pPr>
                <a:defRPr/>
              </a:pPr>
              <a:t>24.09.2024</a:t>
            </a:fld>
            <a:endParaRPr lang="ru-RU"/>
          </a:p>
        </p:txBody>
      </p:sp>
      <p:sp>
        <p:nvSpPr>
          <p:cNvPr id="3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27363-EB3E-4ACB-A3D6-B84ACFBBB9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/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AFF0F-8138-4D9A-9754-7340374423E4}" type="datetimeFigureOut">
              <a:rPr lang="ru-RU"/>
              <a:pPr>
                <a:defRPr/>
              </a:pPr>
              <a:t>24.09.2024</a:t>
            </a:fld>
            <a:endParaRPr lang="ru-RU"/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02430-70D6-4CF9-A5FD-A80C12F7E1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/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24C12-6EED-42E6-BD1A-B42763048988}" type="datetimeFigureOut">
              <a:rPr lang="ru-RU"/>
              <a:pPr>
                <a:defRPr/>
              </a:pPr>
              <a:t>24.09.2024</a:t>
            </a:fld>
            <a:endParaRPr lang="ru-RU"/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3F620-25FC-450B-A2CE-656D80BE8E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8000A9-F6CA-4775-9581-3D0995938472}" type="datetimeFigureOut">
              <a:rPr lang="ru-RU"/>
              <a:pPr>
                <a:defRPr/>
              </a:pPr>
              <a:t>24.09.2024</a:t>
            </a:fld>
            <a:endParaRPr lang="ru-RU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857ED4E-6BED-42B7-AF91-B06476E539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18.jpe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19.jpe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15.jpe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image" Target="../media/image21.jpe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23.jpe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8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10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7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https://w-dog.ru/wallpapers/12/0/475926824208035/makro-listiki-cvety-bozhya-korovka-baboch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19088"/>
            <a:ext cx="12192000" cy="752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2089150" y="2506663"/>
            <a:ext cx="8070850" cy="3149600"/>
          </a:xfrm>
        </p:spPr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Викторина для детей старшего дошкольного возраста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«Знатоки насекомых»</a:t>
            </a:r>
          </a:p>
        </p:txBody>
      </p:sp>
      <p:sp>
        <p:nvSpPr>
          <p:cNvPr id="3" name="Подзаголовок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946150" y="5584825"/>
            <a:ext cx="8269288" cy="1273175"/>
          </a:xfrm>
        </p:spPr>
        <p:txBody>
          <a:bodyPr rtlCol="0">
            <a:normAutofit fontScale="85000" lnSpcReduction="20000"/>
          </a:bodyPr>
          <a:lstStyle/>
          <a:p>
            <a:pPr algn="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200" i="1" dirty="0">
                <a:solidFill>
                  <a:schemeClr val="accent2">
                    <a:lumMod val="75000"/>
                  </a:schemeClr>
                </a:solidFill>
              </a:rPr>
              <a:t>Подготовила воспитатель</a:t>
            </a:r>
          </a:p>
          <a:p>
            <a:pPr algn="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200" i="1" dirty="0" smtClean="0">
                <a:solidFill>
                  <a:schemeClr val="accent2">
                    <a:lumMod val="75000"/>
                  </a:schemeClr>
                </a:solidFill>
              </a:rPr>
              <a:t>Романова </a:t>
            </a:r>
            <a:r>
              <a:rPr lang="ru-RU" sz="3200" i="1" smtClean="0">
                <a:solidFill>
                  <a:schemeClr val="accent2">
                    <a:lumMod val="75000"/>
                  </a:schemeClr>
                </a:solidFill>
              </a:rPr>
              <a:t>Екатерина Олеговна</a:t>
            </a:r>
          </a:p>
          <a:p>
            <a:pPr algn="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200" i="1" smtClean="0">
                <a:solidFill>
                  <a:schemeClr val="accent2">
                    <a:lumMod val="75000"/>
                  </a:schemeClr>
                </a:solidFill>
              </a:rPr>
              <a:t>Данилова Ксения Андреевна</a:t>
            </a:r>
            <a:endParaRPr lang="ru-RU" sz="3200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 descr="У т я т 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>
                <a:solidFill>
                  <a:srgbClr val="00B050"/>
                </a:solidFill>
              </a:rPr>
              <a:t>Какое насекомое любит есть шубы? </a:t>
            </a:r>
          </a:p>
        </p:txBody>
      </p:sp>
      <p:pic>
        <p:nvPicPr>
          <p:cNvPr id="3074" name="Picture 2" descr="https://s3.amazonaws.com/images.ecwid.com/images/1071230/30022972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16075" y="1690688"/>
            <a:ext cx="2443163" cy="249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https://printonic.ru/uploads/images/2016/03/14/img_56e660029950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30800" y="1690688"/>
            <a:ext cx="2574925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s://avatars.mds.yandex.net/get-zen_doc/1591100/pub_5f84093b42a69673f78a5fa1_5f840c11109c65627e92fd09/scale_120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686800" y="1649413"/>
            <a:ext cx="2763838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Прямоугольник 3"/>
          <p:cNvSpPr>
            <a:spLocks noChangeArrowheads="1"/>
          </p:cNvSpPr>
          <p:nvPr/>
        </p:nvSpPr>
        <p:spPr bwMode="auto">
          <a:xfrm>
            <a:off x="2432050" y="4138613"/>
            <a:ext cx="16573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solidFill>
                  <a:srgbClr val="00B050"/>
                </a:solidFill>
                <a:latin typeface="Calibri" pitchFamily="34" charset="0"/>
              </a:rPr>
              <a:t>моль </a:t>
            </a:r>
          </a:p>
        </p:txBody>
      </p:sp>
      <p:sp>
        <p:nvSpPr>
          <p:cNvPr id="22535" name="Прямоугольник 6"/>
          <p:cNvSpPr>
            <a:spLocks noChangeArrowheads="1"/>
          </p:cNvSpPr>
          <p:nvPr/>
        </p:nvSpPr>
        <p:spPr bwMode="auto">
          <a:xfrm>
            <a:off x="5762625" y="4187825"/>
            <a:ext cx="13128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solidFill>
                  <a:srgbClr val="00B050"/>
                </a:solidFill>
                <a:latin typeface="Calibri" pitchFamily="34" charset="0"/>
              </a:rPr>
              <a:t>жук </a:t>
            </a:r>
            <a:endParaRPr lang="ru-RU" sz="4800">
              <a:latin typeface="Calibri" pitchFamily="34" charset="0"/>
            </a:endParaRPr>
          </a:p>
        </p:txBody>
      </p:sp>
      <p:sp>
        <p:nvSpPr>
          <p:cNvPr id="22536" name="Прямоугольник 7"/>
          <p:cNvSpPr>
            <a:spLocks noChangeArrowheads="1"/>
          </p:cNvSpPr>
          <p:nvPr/>
        </p:nvSpPr>
        <p:spPr bwMode="auto">
          <a:xfrm>
            <a:off x="9151938" y="4195763"/>
            <a:ext cx="183356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solidFill>
                  <a:srgbClr val="00B050"/>
                </a:solidFill>
                <a:latin typeface="Calibri" pitchFamily="34" charset="0"/>
              </a:rPr>
              <a:t>блоха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0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 descr="У т я т 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8200" y="463550"/>
            <a:ext cx="10515600" cy="1550988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>
                <a:solidFill>
                  <a:srgbClr val="00B050"/>
                </a:solidFill>
              </a:rPr>
              <a:t>Какое насекомое чем-то похоже на мухомор? Только вместо белых пятнышек на его спинке мы видим чёрные. </a:t>
            </a:r>
          </a:p>
        </p:txBody>
      </p:sp>
      <p:pic>
        <p:nvPicPr>
          <p:cNvPr id="9218" name="Picture 2" descr="https://zelenyjmir.ru/wp-content/uploads/2017/06/Bozhya-korovka-5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60588" y="2241550"/>
            <a:ext cx="2597150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s://look.com.ua/pic/201901/1920x1200/look.com.ua-32166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48275" y="2166938"/>
            <a:ext cx="2624138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s://web-zoopark.ru/wp-content/uploads/2018/07/7-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723313" y="2166938"/>
            <a:ext cx="2617787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Прямоугольник 3"/>
          <p:cNvSpPr>
            <a:spLocks noChangeArrowheads="1"/>
          </p:cNvSpPr>
          <p:nvPr/>
        </p:nvSpPr>
        <p:spPr bwMode="auto">
          <a:xfrm>
            <a:off x="1901825" y="4614863"/>
            <a:ext cx="31146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00B050"/>
                </a:solidFill>
                <a:latin typeface="Calibri" pitchFamily="34" charset="0"/>
              </a:rPr>
              <a:t>божья коровка</a:t>
            </a:r>
            <a:endParaRPr lang="ru-RU" sz="3600">
              <a:latin typeface="Calibri" pitchFamily="34" charset="0"/>
            </a:endParaRPr>
          </a:p>
        </p:txBody>
      </p:sp>
      <p:sp>
        <p:nvSpPr>
          <p:cNvPr id="23559" name="Прямоугольник 4"/>
          <p:cNvSpPr>
            <a:spLocks noChangeArrowheads="1"/>
          </p:cNvSpPr>
          <p:nvPr/>
        </p:nvSpPr>
        <p:spPr bwMode="auto">
          <a:xfrm>
            <a:off x="5522913" y="4552950"/>
            <a:ext cx="214471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>
                <a:solidFill>
                  <a:srgbClr val="00B050"/>
                </a:solidFill>
                <a:latin typeface="Calibri" pitchFamily="34" charset="0"/>
              </a:rPr>
              <a:t>бабочка</a:t>
            </a:r>
            <a:endParaRPr lang="ru-RU" sz="4400">
              <a:latin typeface="Calibri" pitchFamily="34" charset="0"/>
            </a:endParaRPr>
          </a:p>
        </p:txBody>
      </p:sp>
      <p:sp>
        <p:nvSpPr>
          <p:cNvPr id="23560" name="Прямоугольник 7"/>
          <p:cNvSpPr>
            <a:spLocks noChangeArrowheads="1"/>
          </p:cNvSpPr>
          <p:nvPr/>
        </p:nvSpPr>
        <p:spPr bwMode="auto">
          <a:xfrm>
            <a:off x="9245600" y="4533900"/>
            <a:ext cx="157321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>
                <a:solidFill>
                  <a:srgbClr val="00B050"/>
                </a:solidFill>
                <a:latin typeface="Calibri" pitchFamily="34" charset="0"/>
              </a:rPr>
              <a:t>пчела</a:t>
            </a:r>
            <a:endParaRPr lang="ru-RU" sz="4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2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" descr="У т я т 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>
                <a:solidFill>
                  <a:srgbClr val="00B050"/>
                </a:solidFill>
              </a:rPr>
              <a:t>Как называется насекомое, способное прыгать на дальнее расстояние? </a:t>
            </a:r>
          </a:p>
        </p:txBody>
      </p:sp>
      <p:pic>
        <p:nvPicPr>
          <p:cNvPr id="4" name="Picture 2" descr="https://zeleniymir.org/wp-content/uploads/2019/04/Kuznechik-84-1024x85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48288" y="1876425"/>
            <a:ext cx="2662237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s://www.factroom.ru/wp-content/uploads/2020/06/Depositphotos_7439268_m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963025" y="1838325"/>
            <a:ext cx="243522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https://world-facts.ru/wp-content/uploads/2021/04/tarakan-umeet-letat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63725" y="1876425"/>
            <a:ext cx="2849563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Прямоугольник 6"/>
          <p:cNvSpPr>
            <a:spLocks noChangeArrowheads="1"/>
          </p:cNvSpPr>
          <p:nvPr/>
        </p:nvSpPr>
        <p:spPr bwMode="auto">
          <a:xfrm>
            <a:off x="2328863" y="4362450"/>
            <a:ext cx="20669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>
                <a:solidFill>
                  <a:srgbClr val="00B050"/>
                </a:solidFill>
                <a:latin typeface="Calibri" pitchFamily="34" charset="0"/>
              </a:rPr>
              <a:t>таракан</a:t>
            </a:r>
            <a:endParaRPr lang="ru-RU" sz="4400">
              <a:latin typeface="Calibri" pitchFamily="34" charset="0"/>
            </a:endParaRPr>
          </a:p>
        </p:txBody>
      </p:sp>
      <p:sp>
        <p:nvSpPr>
          <p:cNvPr id="24583" name="Прямоугольник 7"/>
          <p:cNvSpPr>
            <a:spLocks noChangeArrowheads="1"/>
          </p:cNvSpPr>
          <p:nvPr/>
        </p:nvSpPr>
        <p:spPr bwMode="auto">
          <a:xfrm>
            <a:off x="5548313" y="4325938"/>
            <a:ext cx="235108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>
                <a:solidFill>
                  <a:srgbClr val="00B050"/>
                </a:solidFill>
                <a:latin typeface="Calibri" pitchFamily="34" charset="0"/>
              </a:rPr>
              <a:t>кузнечик</a:t>
            </a:r>
            <a:endParaRPr lang="ru-RU" sz="4400">
              <a:latin typeface="Calibri" pitchFamily="34" charset="0"/>
            </a:endParaRPr>
          </a:p>
        </p:txBody>
      </p:sp>
      <p:sp>
        <p:nvSpPr>
          <p:cNvPr id="24584" name="Прямоугольник 8"/>
          <p:cNvSpPr>
            <a:spLocks noChangeArrowheads="1"/>
          </p:cNvSpPr>
          <p:nvPr/>
        </p:nvSpPr>
        <p:spPr bwMode="auto">
          <a:xfrm>
            <a:off x="9026525" y="4325938"/>
            <a:ext cx="230981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>
                <a:solidFill>
                  <a:srgbClr val="00B050"/>
                </a:solidFill>
                <a:latin typeface="Calibri" pitchFamily="34" charset="0"/>
              </a:rPr>
              <a:t>муравей</a:t>
            </a:r>
            <a:endParaRPr lang="ru-RU" sz="4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" descr="У т я т 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>
                <a:solidFill>
                  <a:srgbClr val="00B050"/>
                </a:solidFill>
              </a:rPr>
              <a:t>Какое из насекомых из списка больше других похоже на пчелу? </a:t>
            </a:r>
          </a:p>
        </p:txBody>
      </p:sp>
      <p:pic>
        <p:nvPicPr>
          <p:cNvPr id="1032" name="Picture 8" descr="https://grizun-off.ru/wp-content/uploads/5/9/3/59372566e44013ddf11f0933cb0ba7b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41500" y="1974850"/>
            <a:ext cx="2771775" cy="230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s://imya-sonnik.ru/wp-content/uploads/2019/10/s1200-2020-06-26t092534.94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967788" y="1974850"/>
            <a:ext cx="2522537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 descr="https://placepic.ru/wp-content/uploads/2019/07/4830511_d099cddc9f61c00706b30dbd3a1e75ca_800-1024x85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80038" y="1974850"/>
            <a:ext cx="2770187" cy="230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Прямоугольник 3"/>
          <p:cNvSpPr>
            <a:spLocks noChangeArrowheads="1"/>
          </p:cNvSpPr>
          <p:nvPr/>
        </p:nvSpPr>
        <p:spPr bwMode="auto">
          <a:xfrm>
            <a:off x="2682875" y="4324350"/>
            <a:ext cx="1801813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>
                <a:solidFill>
                  <a:srgbClr val="00B050"/>
                </a:solidFill>
                <a:latin typeface="Calibri" pitchFamily="34" charset="0"/>
              </a:rPr>
              <a:t>шмель</a:t>
            </a:r>
            <a:endParaRPr lang="ru-RU" sz="4400">
              <a:latin typeface="Calibri" pitchFamily="34" charset="0"/>
            </a:endParaRPr>
          </a:p>
        </p:txBody>
      </p:sp>
      <p:sp>
        <p:nvSpPr>
          <p:cNvPr id="25607" name="Прямоугольник 4"/>
          <p:cNvSpPr>
            <a:spLocks noChangeArrowheads="1"/>
          </p:cNvSpPr>
          <p:nvPr/>
        </p:nvSpPr>
        <p:spPr bwMode="auto">
          <a:xfrm>
            <a:off x="5913438" y="4313238"/>
            <a:ext cx="135096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>
                <a:solidFill>
                  <a:srgbClr val="00B050"/>
                </a:solidFill>
                <a:latin typeface="Calibri" pitchFamily="34" charset="0"/>
              </a:rPr>
              <a:t>овод</a:t>
            </a:r>
          </a:p>
        </p:txBody>
      </p:sp>
      <p:sp>
        <p:nvSpPr>
          <p:cNvPr id="25608" name="Прямоугольник 5"/>
          <p:cNvSpPr>
            <a:spLocks noChangeArrowheads="1"/>
          </p:cNvSpPr>
          <p:nvPr/>
        </p:nvSpPr>
        <p:spPr bwMode="auto">
          <a:xfrm>
            <a:off x="9732963" y="4324350"/>
            <a:ext cx="992187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>
                <a:solidFill>
                  <a:srgbClr val="00B050"/>
                </a:solidFill>
                <a:latin typeface="Calibri" pitchFamily="34" charset="0"/>
              </a:rPr>
              <a:t>оса</a:t>
            </a:r>
            <a:endParaRPr lang="ru-RU" sz="4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0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" descr="У т я т 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/>
              <a:t> </a:t>
            </a:r>
            <a:r>
              <a:rPr lang="ru-RU" b="1" smtClean="0">
                <a:solidFill>
                  <a:srgbClr val="00B050"/>
                </a:solidFill>
              </a:rPr>
              <a:t>Какое единственное насекомое может поворачивать голову? </a:t>
            </a:r>
          </a:p>
        </p:txBody>
      </p:sp>
      <p:pic>
        <p:nvPicPr>
          <p:cNvPr id="2050" name="Picture 2" descr="https://avatars.mds.yandex.net/get-zen_doc/175411/pub_5c6463e0c4483200ad05a06e_5c646b3931b13100b17dbf1b/scale_120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55088" y="1882775"/>
            <a:ext cx="2566987" cy="230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s://web-zoopark.ru/wp-content/uploads/2018/07/7-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52625" y="1882775"/>
            <a:ext cx="261937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ttps://sklad.freeimg.ru/rsynced_images/dragonfly-971785_128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83213" y="1825625"/>
            <a:ext cx="2779712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Прямоугольник 3"/>
          <p:cNvSpPr>
            <a:spLocks noChangeArrowheads="1"/>
          </p:cNvSpPr>
          <p:nvPr/>
        </p:nvSpPr>
        <p:spPr bwMode="auto">
          <a:xfrm>
            <a:off x="2873375" y="4189413"/>
            <a:ext cx="16986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solidFill>
                  <a:srgbClr val="00B050"/>
                </a:solidFill>
                <a:latin typeface="Calibri" pitchFamily="34" charset="0"/>
              </a:rPr>
              <a:t>пчела</a:t>
            </a:r>
            <a:endParaRPr lang="ru-RU" sz="4800">
              <a:latin typeface="Calibri" pitchFamily="34" charset="0"/>
            </a:endParaRPr>
          </a:p>
        </p:txBody>
      </p:sp>
      <p:sp>
        <p:nvSpPr>
          <p:cNvPr id="26631" name="Прямоугольник 6"/>
          <p:cNvSpPr>
            <a:spLocks noChangeArrowheads="1"/>
          </p:cNvSpPr>
          <p:nvPr/>
        </p:nvSpPr>
        <p:spPr bwMode="auto">
          <a:xfrm>
            <a:off x="5510213" y="4232275"/>
            <a:ext cx="24701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solidFill>
                  <a:srgbClr val="00B050"/>
                </a:solidFill>
                <a:latin typeface="Calibri" pitchFamily="34" charset="0"/>
              </a:rPr>
              <a:t>стрекоза</a:t>
            </a:r>
            <a:endParaRPr lang="ru-RU" sz="4800">
              <a:latin typeface="Calibri" pitchFamily="34" charset="0"/>
            </a:endParaRPr>
          </a:p>
        </p:txBody>
      </p:sp>
      <p:sp>
        <p:nvSpPr>
          <p:cNvPr id="26632" name="Прямоугольник 7"/>
          <p:cNvSpPr>
            <a:spLocks noChangeArrowheads="1"/>
          </p:cNvSpPr>
          <p:nvPr/>
        </p:nvSpPr>
        <p:spPr bwMode="auto">
          <a:xfrm>
            <a:off x="9107488" y="4232275"/>
            <a:ext cx="24145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solidFill>
                  <a:srgbClr val="00B050"/>
                </a:solidFill>
                <a:latin typeface="Calibri" pitchFamily="34" charset="0"/>
              </a:rPr>
              <a:t>богомол</a:t>
            </a:r>
            <a:endParaRPr lang="ru-RU" sz="48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4" descr="У т я т 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>
                <a:solidFill>
                  <a:srgbClr val="00B050"/>
                </a:solidFill>
              </a:rPr>
              <a:t>Сколько ног у насекомых? </a:t>
            </a:r>
          </a:p>
        </p:txBody>
      </p:sp>
      <p:pic>
        <p:nvPicPr>
          <p:cNvPr id="8198" name="Picture 6" descr="https://e7.pngegg.com/pngimages/129/82/png-clipart-gold-8-number-number-eight-gold-shining-album-text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85225" y="1770063"/>
            <a:ext cx="2568575" cy="250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12" descr="https://e7.pngegg.com/pngimages/132/689/png-clipart-number-number-6-image-file-formats-orange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34013" y="1770063"/>
            <a:ext cx="2725737" cy="250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8" name="Picture 16" descr="https://e7.pngegg.com/pngimages/471/813/png-clipart-4-sticker-papua-new-guinea-wiki-byte-number-four-gold-shining-angle-rectangle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68488" y="1770063"/>
            <a:ext cx="2725737" cy="250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2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82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8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 descr="У т я т 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7991475" y="755650"/>
            <a:ext cx="3530600" cy="3578225"/>
          </a:xfrm>
        </p:spPr>
        <p:txBody>
          <a:bodyPr/>
          <a:lstStyle/>
          <a:p>
            <a:pPr algn="ctr"/>
            <a:r>
              <a:rPr lang="ru-RU" sz="4800" b="1" i="1" smtClean="0">
                <a:solidFill>
                  <a:srgbClr val="C00000"/>
                </a:solidFill>
              </a:rPr>
              <a:t>Молодцы!</a:t>
            </a:r>
            <a:br>
              <a:rPr lang="ru-RU" sz="4800" b="1" i="1" smtClean="0">
                <a:solidFill>
                  <a:srgbClr val="C00000"/>
                </a:solidFill>
              </a:rPr>
            </a:br>
            <a:r>
              <a:rPr lang="ru-RU" sz="4800" b="1" i="1" smtClean="0">
                <a:solidFill>
                  <a:srgbClr val="C00000"/>
                </a:solidFill>
              </a:rPr>
              <a:t> </a:t>
            </a:r>
            <a:br>
              <a:rPr lang="ru-RU" sz="4800" b="1" i="1" smtClean="0">
                <a:solidFill>
                  <a:srgbClr val="C00000"/>
                </a:solidFill>
              </a:rPr>
            </a:br>
            <a:r>
              <a:rPr lang="ru-RU" sz="4800" b="1" i="1" smtClean="0">
                <a:solidFill>
                  <a:srgbClr val="C00000"/>
                </a:solidFill>
              </a:rPr>
              <a:t>Берегите природу!</a:t>
            </a:r>
          </a:p>
        </p:txBody>
      </p:sp>
      <p:pic>
        <p:nvPicPr>
          <p:cNvPr id="28675" name="Picture 2" descr="https://ds04.infourok.ru/uploads/ex/056b/00143d32-0c6d7dc7/5/img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60575" y="530225"/>
            <a:ext cx="4937125" cy="380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 descr="У т я т 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970713" y="450850"/>
            <a:ext cx="4559300" cy="44386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Чтобы проверить ответ или узнать правильный – нажимай на картинки.  Удачи!</a:t>
            </a:r>
            <a:endParaRPr lang="ru-RU" dirty="0"/>
          </a:p>
        </p:txBody>
      </p:sp>
      <p:pic>
        <p:nvPicPr>
          <p:cNvPr id="14339" name="Picture 2" descr="https://www.culture.ru/storage/images/4068b5d838e24b7938eb2626bcdeabbc/5a2b7c7de98e6fba55ff14093079032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81213" y="795338"/>
            <a:ext cx="4664075" cy="348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 descr="У т я т 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>
                <a:solidFill>
                  <a:srgbClr val="00B050"/>
                </a:solidFill>
              </a:rPr>
              <a:t>Какое насекомое за хищный нрав и схожую окраску называют «летающими тиграми»?</a:t>
            </a:r>
          </a:p>
        </p:txBody>
      </p:sp>
      <p:pic>
        <p:nvPicPr>
          <p:cNvPr id="1026" name="Picture 2" descr="https://imya-sonnik.ru/wp-content/uploads/2019/10/s1200-2020-06-26t092534.94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99525" y="1876425"/>
            <a:ext cx="2332038" cy="239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s://sklad.freeimg.ru/rsynced_images/dragonfly-971785_128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99125" y="1876425"/>
            <a:ext cx="2503488" cy="239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https://fs3.fotoload.ru/f/0318/1522018452/c1ed87479c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57475" y="1876425"/>
            <a:ext cx="2344738" cy="239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Прямоугольник 1"/>
          <p:cNvSpPr>
            <a:spLocks noChangeArrowheads="1"/>
          </p:cNvSpPr>
          <p:nvPr/>
        </p:nvSpPr>
        <p:spPr bwMode="auto">
          <a:xfrm>
            <a:off x="8899525" y="4459288"/>
            <a:ext cx="233203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>
                <a:latin typeface="Calibri" pitchFamily="34" charset="0"/>
              </a:rPr>
              <a:t>    </a:t>
            </a:r>
            <a:r>
              <a:rPr lang="ru-RU" sz="4800">
                <a:solidFill>
                  <a:srgbClr val="00B050"/>
                </a:solidFill>
                <a:latin typeface="Calibri" pitchFamily="34" charset="0"/>
              </a:rPr>
              <a:t>оса</a:t>
            </a:r>
          </a:p>
        </p:txBody>
      </p:sp>
      <p:sp>
        <p:nvSpPr>
          <p:cNvPr id="15367" name="Прямоугольник 4"/>
          <p:cNvSpPr>
            <a:spLocks noChangeArrowheads="1"/>
          </p:cNvSpPr>
          <p:nvPr/>
        </p:nvSpPr>
        <p:spPr bwMode="auto">
          <a:xfrm>
            <a:off x="2670175" y="4459288"/>
            <a:ext cx="233203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>
                <a:latin typeface="Calibri" pitchFamily="34" charset="0"/>
              </a:rPr>
              <a:t>  </a:t>
            </a:r>
            <a:r>
              <a:rPr lang="ru-RU" sz="4800">
                <a:solidFill>
                  <a:srgbClr val="00B050"/>
                </a:solidFill>
                <a:latin typeface="Calibri" pitchFamily="34" charset="0"/>
              </a:rPr>
              <a:t>муха</a:t>
            </a:r>
          </a:p>
        </p:txBody>
      </p:sp>
      <p:sp>
        <p:nvSpPr>
          <p:cNvPr id="15368" name="Прямоугольник 5"/>
          <p:cNvSpPr>
            <a:spLocks noChangeArrowheads="1"/>
          </p:cNvSpPr>
          <p:nvPr/>
        </p:nvSpPr>
        <p:spPr bwMode="auto">
          <a:xfrm>
            <a:off x="5699125" y="4459288"/>
            <a:ext cx="250348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>
                <a:solidFill>
                  <a:srgbClr val="00B050"/>
                </a:solidFill>
                <a:latin typeface="Calibri" pitchFamily="34" charset="0"/>
              </a:rPr>
              <a:t>стрекоза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 descr="У т я т 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>
                <a:solidFill>
                  <a:srgbClr val="00B050"/>
                </a:solidFill>
              </a:rPr>
              <a:t>Какое насекомое появляется из куколки? </a:t>
            </a:r>
            <a:r>
              <a:rPr lang="ru-RU" smtClean="0"/>
              <a:t> </a:t>
            </a:r>
          </a:p>
        </p:txBody>
      </p:sp>
      <p:pic>
        <p:nvPicPr>
          <p:cNvPr id="2050" name="Picture 2" descr="https://look.com.ua/pic/201901/1920x1200/look.com.ua-32166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5775" y="1690688"/>
            <a:ext cx="262255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https://www.factroom.ru/wp-content/uploads/2020/06/Depositphotos_7439268_m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961438" y="1690688"/>
            <a:ext cx="227965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https://printonic.ru/uploads/images/2016/03/14/img_56e660029950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27238" y="1690688"/>
            <a:ext cx="276542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Прямоугольник 3"/>
          <p:cNvSpPr>
            <a:spLocks noChangeArrowheads="1"/>
          </p:cNvSpPr>
          <p:nvPr/>
        </p:nvSpPr>
        <p:spPr bwMode="auto">
          <a:xfrm>
            <a:off x="2754313" y="4183063"/>
            <a:ext cx="13128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solidFill>
                  <a:srgbClr val="00B050"/>
                </a:solidFill>
                <a:latin typeface="Calibri" pitchFamily="34" charset="0"/>
              </a:rPr>
              <a:t>жук </a:t>
            </a:r>
          </a:p>
        </p:txBody>
      </p:sp>
      <p:sp>
        <p:nvSpPr>
          <p:cNvPr id="16391" name="Прямоугольник 4"/>
          <p:cNvSpPr>
            <a:spLocks noChangeArrowheads="1"/>
          </p:cNvSpPr>
          <p:nvPr/>
        </p:nvSpPr>
        <p:spPr bwMode="auto">
          <a:xfrm>
            <a:off x="5716588" y="4143375"/>
            <a:ext cx="23209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solidFill>
                  <a:srgbClr val="00B050"/>
                </a:solidFill>
                <a:latin typeface="Calibri" pitchFamily="34" charset="0"/>
              </a:rPr>
              <a:t>бабочка</a:t>
            </a:r>
          </a:p>
        </p:txBody>
      </p:sp>
      <p:sp>
        <p:nvSpPr>
          <p:cNvPr id="16392" name="Прямоугольник 5"/>
          <p:cNvSpPr>
            <a:spLocks noChangeArrowheads="1"/>
          </p:cNvSpPr>
          <p:nvPr/>
        </p:nvSpPr>
        <p:spPr bwMode="auto">
          <a:xfrm>
            <a:off x="8923338" y="4183063"/>
            <a:ext cx="24304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solidFill>
                  <a:srgbClr val="00B050"/>
                </a:solidFill>
                <a:latin typeface="Calibri" pitchFamily="34" charset="0"/>
              </a:rPr>
              <a:t>муравей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 descr="У т я т 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>
                <a:solidFill>
                  <a:srgbClr val="00B050"/>
                </a:solidFill>
              </a:rPr>
              <a:t>Какое насекомое считается самым трудолюбивым? </a:t>
            </a:r>
          </a:p>
        </p:txBody>
      </p:sp>
      <p:pic>
        <p:nvPicPr>
          <p:cNvPr id="4" name="Picture 4" descr="https://www.factroom.ru/wp-content/uploads/2020/06/Depositphotos_7439268_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80038" y="1808163"/>
            <a:ext cx="2652712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https://mirzhivotnye.ru/wp-content/uploads/2018/08/Komar-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71675" y="1819275"/>
            <a:ext cx="2757488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Прямоугольник 4"/>
          <p:cNvSpPr>
            <a:spLocks noChangeArrowheads="1"/>
          </p:cNvSpPr>
          <p:nvPr/>
        </p:nvSpPr>
        <p:spPr bwMode="auto">
          <a:xfrm>
            <a:off x="5778500" y="4411663"/>
            <a:ext cx="24288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solidFill>
                  <a:srgbClr val="00B050"/>
                </a:solidFill>
                <a:latin typeface="Calibri" pitchFamily="34" charset="0"/>
              </a:rPr>
              <a:t>муравей</a:t>
            </a:r>
          </a:p>
        </p:txBody>
      </p:sp>
      <p:sp>
        <p:nvSpPr>
          <p:cNvPr id="17414" name="Прямоугольник 5"/>
          <p:cNvSpPr>
            <a:spLocks noChangeArrowheads="1"/>
          </p:cNvSpPr>
          <p:nvPr/>
        </p:nvSpPr>
        <p:spPr bwMode="auto">
          <a:xfrm>
            <a:off x="2608263" y="4437063"/>
            <a:ext cx="18224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solidFill>
                  <a:srgbClr val="00B050"/>
                </a:solidFill>
                <a:latin typeface="Calibri" pitchFamily="34" charset="0"/>
              </a:rPr>
              <a:t>комар</a:t>
            </a:r>
          </a:p>
        </p:txBody>
      </p:sp>
      <p:sp>
        <p:nvSpPr>
          <p:cNvPr id="17415" name="Прямоугольник 6"/>
          <p:cNvSpPr>
            <a:spLocks noChangeArrowheads="1"/>
          </p:cNvSpPr>
          <p:nvPr/>
        </p:nvSpPr>
        <p:spPr bwMode="auto">
          <a:xfrm>
            <a:off x="9082088" y="4305300"/>
            <a:ext cx="22367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solidFill>
                  <a:srgbClr val="00B050"/>
                </a:solidFill>
                <a:latin typeface="Calibri" pitchFamily="34" charset="0"/>
              </a:rPr>
              <a:t>таракан</a:t>
            </a:r>
          </a:p>
        </p:txBody>
      </p:sp>
      <p:pic>
        <p:nvPicPr>
          <p:cNvPr id="10" name="Picture 6" descr="https://world-facts.ru/wp-content/uploads/2021/04/tarakan-umeet-letat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775700" y="1855788"/>
            <a:ext cx="2849563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 descr="У т я т 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 </a:t>
            </a:r>
            <a:r>
              <a:rPr lang="ru-RU" b="1" smtClean="0">
                <a:solidFill>
                  <a:srgbClr val="00B050"/>
                </a:solidFill>
              </a:rPr>
              <a:t>Какое насекомое светится в темноте? </a:t>
            </a:r>
          </a:p>
        </p:txBody>
      </p:sp>
      <p:pic>
        <p:nvPicPr>
          <p:cNvPr id="4098" name="Picture 2" descr="https://c.pxhere.com/photos/23/86/grasshopper_nature_insect_insects_meadow_grass-498244.jpg!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18563" y="1614488"/>
            <a:ext cx="2528887" cy="257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https://yt3.ggpht.com/a/AATXAJwJMniUSWQANXpiaGHV0Wx0lJx0eM5HK7JOAlQ=s900-c-k-c0xffffffff-no-rj-m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59413" y="1614488"/>
            <a:ext cx="2528887" cy="257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https://cdn.photosight.ru/img/b/628/4323639_larg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06613" y="1604963"/>
            <a:ext cx="2725737" cy="258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Прямоугольник 3"/>
          <p:cNvSpPr>
            <a:spLocks noChangeArrowheads="1"/>
          </p:cNvSpPr>
          <p:nvPr/>
        </p:nvSpPr>
        <p:spPr bwMode="auto">
          <a:xfrm>
            <a:off x="2230438" y="4194175"/>
            <a:ext cx="24780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solidFill>
                  <a:srgbClr val="00B050"/>
                </a:solidFill>
                <a:latin typeface="Calibri" pitchFamily="34" charset="0"/>
              </a:rPr>
              <a:t>мотылёк</a:t>
            </a:r>
          </a:p>
        </p:txBody>
      </p:sp>
      <p:sp>
        <p:nvSpPr>
          <p:cNvPr id="18439" name="Прямоугольник 4"/>
          <p:cNvSpPr>
            <a:spLocks noChangeArrowheads="1"/>
          </p:cNvSpPr>
          <p:nvPr/>
        </p:nvSpPr>
        <p:spPr bwMode="auto">
          <a:xfrm>
            <a:off x="8818563" y="4254500"/>
            <a:ext cx="23987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>
                <a:solidFill>
                  <a:srgbClr val="00B050"/>
                </a:solidFill>
                <a:latin typeface="Calibri" pitchFamily="34" charset="0"/>
              </a:rPr>
              <a:t>сверчок</a:t>
            </a:r>
          </a:p>
        </p:txBody>
      </p:sp>
      <p:sp>
        <p:nvSpPr>
          <p:cNvPr id="18440" name="Прямоугольник 5"/>
          <p:cNvSpPr>
            <a:spLocks noChangeArrowheads="1"/>
          </p:cNvSpPr>
          <p:nvPr/>
        </p:nvSpPr>
        <p:spPr bwMode="auto">
          <a:xfrm>
            <a:off x="5381625" y="4216400"/>
            <a:ext cx="27638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solidFill>
                  <a:srgbClr val="00B050"/>
                </a:solidFill>
                <a:latin typeface="Calibri" pitchFamily="34" charset="0"/>
              </a:rPr>
              <a:t>светлячок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 descr="У т я т 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13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>
                <a:solidFill>
                  <a:srgbClr val="00B050"/>
                </a:solidFill>
              </a:rPr>
              <a:t>У какого насекомого глаза переливаются всеми цветами радуги и занимают почти всю голову? </a:t>
            </a:r>
          </a:p>
        </p:txBody>
      </p:sp>
      <p:pic>
        <p:nvPicPr>
          <p:cNvPr id="4" name="Picture 4" descr="https://sklad.freeimg.ru/rsynced_images/dragonfly-971785_128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24075" y="1876425"/>
            <a:ext cx="25050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https://fs3.fotoload.ru/f/0318/1522018452/c1ed87479c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007475" y="1876425"/>
            <a:ext cx="23463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https://zeleniymir.org/wp-content/uploads/2019/04/Kuznechik-84-1024x85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07038" y="1876425"/>
            <a:ext cx="2662237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Прямоугольник 5"/>
          <p:cNvSpPr>
            <a:spLocks noChangeArrowheads="1"/>
          </p:cNvSpPr>
          <p:nvPr/>
        </p:nvSpPr>
        <p:spPr bwMode="auto">
          <a:xfrm>
            <a:off x="9428163" y="4295775"/>
            <a:ext cx="14382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solidFill>
                  <a:srgbClr val="00B050"/>
                </a:solidFill>
                <a:latin typeface="Calibri" pitchFamily="34" charset="0"/>
              </a:rPr>
              <a:t>муха</a:t>
            </a:r>
          </a:p>
        </p:txBody>
      </p:sp>
      <p:sp>
        <p:nvSpPr>
          <p:cNvPr id="19463" name="Прямоугольник 6"/>
          <p:cNvSpPr>
            <a:spLocks noChangeArrowheads="1"/>
          </p:cNvSpPr>
          <p:nvPr/>
        </p:nvSpPr>
        <p:spPr bwMode="auto">
          <a:xfrm>
            <a:off x="2208213" y="4362450"/>
            <a:ext cx="24701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solidFill>
                  <a:srgbClr val="00B050"/>
                </a:solidFill>
                <a:latin typeface="Calibri" pitchFamily="34" charset="0"/>
              </a:rPr>
              <a:t>стрекоза</a:t>
            </a:r>
          </a:p>
        </p:txBody>
      </p:sp>
      <p:sp>
        <p:nvSpPr>
          <p:cNvPr id="19464" name="Прямоугольник 7"/>
          <p:cNvSpPr>
            <a:spLocks noChangeArrowheads="1"/>
          </p:cNvSpPr>
          <p:nvPr/>
        </p:nvSpPr>
        <p:spPr bwMode="auto">
          <a:xfrm>
            <a:off x="5532438" y="4362450"/>
            <a:ext cx="25511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solidFill>
                  <a:srgbClr val="00B050"/>
                </a:solidFill>
                <a:latin typeface="Calibri" pitchFamily="34" charset="0"/>
              </a:rPr>
              <a:t>кузнечик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 descr="У т я т 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375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>
                <a:solidFill>
                  <a:srgbClr val="00B050"/>
                </a:solidFill>
              </a:rPr>
              <a:t>Какое насекомое спасло Муху- Цокотуху в сказке Корнея Чуковского? </a:t>
            </a:r>
          </a:p>
        </p:txBody>
      </p:sp>
      <p:pic>
        <p:nvPicPr>
          <p:cNvPr id="4" name="Picture 4" descr="https://mirzhivotnye.ru/wp-content/uploads/2018/08/Komar-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20138" y="1882775"/>
            <a:ext cx="2755900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https://printonic.ru/uploads/images/2016/03/14/img_56e660029950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65313" y="1882775"/>
            <a:ext cx="2574925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https://avatars.mds.yandex.net/get-zen_doc/1591100/pub_5f84093b42a69673f78a5fa1_5f840c11109c65627e92fd09/scale_120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75263" y="1882775"/>
            <a:ext cx="2765425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Прямоугольник 5"/>
          <p:cNvSpPr>
            <a:spLocks noChangeArrowheads="1"/>
          </p:cNvSpPr>
          <p:nvPr/>
        </p:nvSpPr>
        <p:spPr bwMode="auto">
          <a:xfrm>
            <a:off x="2495550" y="4368800"/>
            <a:ext cx="13128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solidFill>
                  <a:srgbClr val="00B050"/>
                </a:solidFill>
                <a:latin typeface="Calibri" pitchFamily="34" charset="0"/>
              </a:rPr>
              <a:t>жук </a:t>
            </a:r>
          </a:p>
        </p:txBody>
      </p:sp>
      <p:sp>
        <p:nvSpPr>
          <p:cNvPr id="20487" name="Прямоугольник 6"/>
          <p:cNvSpPr>
            <a:spLocks noChangeArrowheads="1"/>
          </p:cNvSpPr>
          <p:nvPr/>
        </p:nvSpPr>
        <p:spPr bwMode="auto">
          <a:xfrm>
            <a:off x="9140825" y="4368800"/>
            <a:ext cx="18224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solidFill>
                  <a:srgbClr val="00B050"/>
                </a:solidFill>
                <a:latin typeface="Calibri" pitchFamily="34" charset="0"/>
              </a:rPr>
              <a:t>комар</a:t>
            </a:r>
          </a:p>
        </p:txBody>
      </p:sp>
      <p:sp>
        <p:nvSpPr>
          <p:cNvPr id="20488" name="Прямоугольник 7"/>
          <p:cNvSpPr>
            <a:spLocks noChangeArrowheads="1"/>
          </p:cNvSpPr>
          <p:nvPr/>
        </p:nvSpPr>
        <p:spPr bwMode="auto">
          <a:xfrm>
            <a:off x="5810250" y="4368800"/>
            <a:ext cx="16954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solidFill>
                  <a:srgbClr val="00B050"/>
                </a:solidFill>
                <a:latin typeface="Calibri" pitchFamily="34" charset="0"/>
              </a:rPr>
              <a:t>блоха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 descr="У т я т 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>
                <a:solidFill>
                  <a:srgbClr val="00B050"/>
                </a:solidFill>
              </a:rPr>
              <a:t>Какое насекомое в одноимённой сказке К. Чуковского напугало и слонов, и крокодилов? </a:t>
            </a:r>
          </a:p>
        </p:txBody>
      </p:sp>
      <p:pic>
        <p:nvPicPr>
          <p:cNvPr id="7172" name="Picture 4" descr="https://nversia.ru/imgs/thumbs_news/1605802946_1679711390_980-65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99513" y="1949450"/>
            <a:ext cx="2554287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 descr="https://world-facts.ru/wp-content/uploads/2021/04/tarakan-umeet-letat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6675" y="1898650"/>
            <a:ext cx="2849563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s://imya-sonnik.ru/wp-content/uploads/2019/10/s1200-2020-06-26t092534.94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11363" y="1949450"/>
            <a:ext cx="2332037" cy="239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Прямоугольник 3"/>
          <p:cNvSpPr>
            <a:spLocks noChangeArrowheads="1"/>
          </p:cNvSpPr>
          <p:nvPr/>
        </p:nvSpPr>
        <p:spPr bwMode="auto">
          <a:xfrm>
            <a:off x="2954338" y="4332288"/>
            <a:ext cx="106521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solidFill>
                  <a:srgbClr val="00B050"/>
                </a:solidFill>
                <a:latin typeface="Calibri" pitchFamily="34" charset="0"/>
              </a:rPr>
              <a:t>оса</a:t>
            </a:r>
          </a:p>
        </p:txBody>
      </p:sp>
      <p:sp>
        <p:nvSpPr>
          <p:cNvPr id="21511" name="Прямоугольник 4"/>
          <p:cNvSpPr>
            <a:spLocks noChangeArrowheads="1"/>
          </p:cNvSpPr>
          <p:nvPr/>
        </p:nvSpPr>
        <p:spPr bwMode="auto">
          <a:xfrm>
            <a:off x="8940800" y="4383088"/>
            <a:ext cx="22701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solidFill>
                  <a:srgbClr val="00B050"/>
                </a:solidFill>
                <a:latin typeface="Calibri" pitchFamily="34" charset="0"/>
              </a:rPr>
              <a:t>саранча</a:t>
            </a:r>
          </a:p>
        </p:txBody>
      </p:sp>
      <p:sp>
        <p:nvSpPr>
          <p:cNvPr id="21512" name="Прямоугольник 5"/>
          <p:cNvSpPr>
            <a:spLocks noChangeArrowheads="1"/>
          </p:cNvSpPr>
          <p:nvPr/>
        </p:nvSpPr>
        <p:spPr bwMode="auto">
          <a:xfrm>
            <a:off x="5372100" y="4348163"/>
            <a:ext cx="22383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solidFill>
                  <a:srgbClr val="00B050"/>
                </a:solidFill>
                <a:latin typeface="Calibri" pitchFamily="34" charset="0"/>
              </a:rPr>
              <a:t>таракан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1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123</Words>
  <Application>Microsoft Office PowerPoint</Application>
  <PresentationFormat>Произвольный</PresentationFormat>
  <Paragraphs>55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Викторина для детей старшего дошкольного возраста «Знатоки насекомых»</vt:lpstr>
      <vt:lpstr>Чтобы проверить ответ или узнать правильный – нажимай на картинки.  Удачи!</vt:lpstr>
      <vt:lpstr>Какое насекомое за хищный нрав и схожую окраску называют «летающими тиграми»?</vt:lpstr>
      <vt:lpstr>Какое насекомое появляется из куколки?  </vt:lpstr>
      <vt:lpstr>Какое насекомое считается самым трудолюбивым? </vt:lpstr>
      <vt:lpstr> Какое насекомое светится в темноте? </vt:lpstr>
      <vt:lpstr>У какого насекомого глаза переливаются всеми цветами радуги и занимают почти всю голову? </vt:lpstr>
      <vt:lpstr>Какое насекомое спасло Муху- Цокотуху в сказке Корнея Чуковского? </vt:lpstr>
      <vt:lpstr>Какое насекомое в одноимённой сказке К. Чуковского напугало и слонов, и крокодилов? </vt:lpstr>
      <vt:lpstr>Какое насекомое любит есть шубы? </vt:lpstr>
      <vt:lpstr>Какое насекомое чем-то похоже на мухомор? Только вместо белых пятнышек на его спинке мы видим чёрные. </vt:lpstr>
      <vt:lpstr>Как называется насекомое, способное прыгать на дальнее расстояние? </vt:lpstr>
      <vt:lpstr>Какое из насекомых из списка больше других похоже на пчелу? </vt:lpstr>
      <vt:lpstr> Какое единственное насекомое может поворачивать голову? </vt:lpstr>
      <vt:lpstr>Сколько ног у насекомых? </vt:lpstr>
      <vt:lpstr>Молодцы!   Берегите природу!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для детей старшего дошкольного возраста</dc:title>
  <dc:creator>Пользователь</dc:creator>
  <cp:lastModifiedBy>user</cp:lastModifiedBy>
  <cp:revision>32</cp:revision>
  <dcterms:created xsi:type="dcterms:W3CDTF">2021-07-15T09:49:52Z</dcterms:created>
  <dcterms:modified xsi:type="dcterms:W3CDTF">2024-09-24T05:27:43Z</dcterms:modified>
</cp:coreProperties>
</file>